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9" r:id="rId4"/>
    <p:sldId id="260" r:id="rId5"/>
    <p:sldId id="262" r:id="rId6"/>
    <p:sldId id="261" r:id="rId7"/>
    <p:sldId id="269" r:id="rId8"/>
    <p:sldId id="264" r:id="rId9"/>
    <p:sldId id="265" r:id="rId10"/>
    <p:sldId id="266" r:id="rId11"/>
    <p:sldId id="267" r:id="rId12"/>
    <p:sldId id="270" r:id="rId13"/>
    <p:sldId id="271" r:id="rId14"/>
    <p:sldId id="272" r:id="rId15"/>
    <p:sldId id="268" r:id="rId16"/>
    <p:sldId id="258" r:id="rId17"/>
    <p:sldId id="273" r:id="rId18"/>
    <p:sldId id="274" r:id="rId19"/>
    <p:sldId id="276" r:id="rId20"/>
    <p:sldId id="277" r:id="rId21"/>
    <p:sldId id="278" r:id="rId22"/>
    <p:sldId id="279" r:id="rId23"/>
    <p:sldId id="281" r:id="rId24"/>
    <p:sldId id="282" r:id="rId25"/>
    <p:sldId id="280" r:id="rId26"/>
    <p:sldId id="283" r:id="rId27"/>
    <p:sldId id="284" r:id="rId28"/>
    <p:sldId id="286" r:id="rId29"/>
    <p:sldId id="287" r:id="rId30"/>
    <p:sldId id="285" r:id="rId31"/>
    <p:sldId id="288" r:id="rId32"/>
    <p:sldId id="289" r:id="rId33"/>
    <p:sldId id="290" r:id="rId34"/>
    <p:sldId id="291" r:id="rId3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916" autoAdjust="0"/>
  </p:normalViewPr>
  <p:slideViewPr>
    <p:cSldViewPr>
      <p:cViewPr varScale="1">
        <p:scale>
          <a:sx n="86" d="100"/>
          <a:sy n="86" d="100"/>
        </p:scale>
        <p:origin x="1518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49345-4DA3-4D3A-954D-0635065F779A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EB8B83-A421-4F64-9CED-4D633B07A6E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202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Bake path finding in Navigation page first.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620E5F-2C63-4304-AAA7-2AD68F5DCE5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855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// This is a collider trigger as the child of the enemy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public class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MonoBehaviour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fieldOfViewAngle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110f;           // Number of degrees,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centred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on forward, for the enemy see.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bool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playerInSight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                     // Whether or not the player is currently sighted.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Vector3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personalLastSighting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           // Last place this enemy spotted the player.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static Vector3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resetPos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Vector3.back;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private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player;                      // Reference to the player.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Awake()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player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GameObject.FindGameObjectWithTag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("Player"/*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Tags.player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*/);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Set the personal sighting and the previous sighting to the reset position.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personalLastSighting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resetPos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OnTriggerStay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(Collider other)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If the player has entered the trigger sphere...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other.gameObject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== player)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By default the player is not in sight.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playerInSight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false;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Create a vector from the enemy to the player and store the angle between it and forward.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Vector3 direction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other.transform.position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float angle = Vector3.Angle(direction,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transform.forward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If the angle between forward and where the player is, is less than half the angle of view...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if (angle &lt;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fieldOfViewAngle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* 0.5f)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RaycastHit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hit;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// ... and if a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raycast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towards the player hits something...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Physics.Raycast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+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transform.up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direction.normalized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out hit,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col.radius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// ... and if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raycast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hits the player...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hit.collider.gameObject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== player)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// ... the player is in sight.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playerInSight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true;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// Set the last global sighting is the players current position.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//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lastPlayerSighting.position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player.transform.position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personalLastSighting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player.transform.position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OnTriggerExit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(Collider other)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If the player leaves the trigger zone...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other.gameObject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== player)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... the player is not in sight.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playerInSight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false;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EB8B83-A421-4F64-9CED-4D633B07A6E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097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using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System.Collections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using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System.Collections.Generic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using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UnityEngine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public class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EnemyPatrol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: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MonoBehaviour</a:t>
            </a:r>
            <a:endParaRPr lang="en-US" altLang="zh-CN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patrolSpeed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2f;                          //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mesh agent's speed when patrolling.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chaseSpeed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5f;                           //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mesh agent's speed when chasing.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chaseWaitTime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5f;                        // The amount of time to wait when the last sighting is reached.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patrolWaitTime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1f;                       // The amount of time to wait when the patrol way point is reached.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Transform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patrolWayPoints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                      // An array of transforms for the patrol route.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shootRotSpeed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5f;                        // Turning speed when aiming at something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disappearEffect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null;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effectDurationTime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1f;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private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                         // Reference to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script.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private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UnityEngine.AI.NavMeshAgent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               // Reference to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mesh agent.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private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                              // A timer for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chaseWaitTime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private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                             // A timer for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patrolWaitTime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private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wayPointIndex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0;                          // A counter for the way point array.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private bool chase = false;                             // 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Awake()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Get the enemy sight among the children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transform.Find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").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GetComponent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&lt;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&gt;();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Debug.Assert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GetComponent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&lt;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UnityEngine.AI.NavMeshAgent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&gt;();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Update()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If the player is in sight and is alive...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enemySight.playerInSight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... shoot.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Shooting();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chase = true;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If the player has been sighted and isn't dead...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else if (chase)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... chase.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Chasing();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Otherwise...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else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... patrol.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Patrolling();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Debug.Log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("Patrol!");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Shooting()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Implement shooting function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Chasing()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Debug.Log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("Chasing");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nav.Resume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Create a vector from the enemy to the last sighting of the player.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Vector3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sightingDeltaPos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enemySight.personalLastSighting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If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last personal sighting of the player is not close...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sightingDeltaPos.sqrMagnitude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&gt; 4f)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... set the destination for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NavMeshAgent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the last personal sighting of the player.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nav.destination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enemySight.personalLastSighting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Set the appropriate speed for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NavMeshAgent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nav.speed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chaseSpeed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If near the last personal sighting...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nav.remainingDistance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&lt;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nav.stoppingDistance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... increment the timer.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+=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Time.deltaTime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If the timer exceeds the wait time...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&gt;=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chaseWaitTime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// ... reset last global sighting, the last personal sighting and the timer.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//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lastPlayerSighting.position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lastPlayerSighting.resetPosition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chase = false;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0f;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else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If not near the last sighting personal sighting of the player, reset the timer.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chaseTimer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0f;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Patrolling()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nav.Resume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Set an appropriate speed for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NavMeshAgent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nav.speed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patrolSpeed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If near the next waypoint or there is no destination...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nav.remainingDistance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&lt;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nav.stoppingDistance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... increment the timer.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+=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Time.deltaTime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If the timer exceeds the wait time...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&gt;=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patrolWaitTime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// ... increment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wayPointIndex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wayPointIndex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patrolWayPoints.childCount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- 1)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wayPointIndex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else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wayPointIndex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++;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// Reset the timer.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else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 If not near a destination, reset the timer.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patrolTimer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Set the destination to the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patrolWayPoint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nav.destination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patrolWayPoints.GetChild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wayPointIndex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).position;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EB8B83-A421-4F64-9CED-4D633B07A6E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824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EB8B83-A421-4F64-9CED-4D633B07A6E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475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public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bullet = null;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Transform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bulletPos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null;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freezeTime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1f;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private float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lastShootTime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0f;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10;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// Use this for initialization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Start()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lastShootTime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freezeTime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StopFire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// Update is called once per frame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Update()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lastShootTime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&lt;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freezeTime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lastShootTime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+=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Time.deltaTime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void Fire(Vector3 target)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lastShootTime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&lt;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freezeTime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return;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Vector3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target -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bulletPos.position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Vector3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xyProject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Vector3.ProjectOnPlane(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Vector3.up);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&lt;= 0)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return;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Vector3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bulletStartPos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bulletPos.position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bulletStartPos.y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1;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 =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GameObject.Instantiate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(bullet,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bulletStartPos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Quaternion.FromToRotation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(Vector3.forward,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xyProject.normalized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--;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lastShootTime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0f;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EB8B83-A421-4F64-9CED-4D633B07A6E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02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public void Update()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bMove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rb.MovePosition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+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transform.forward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* speed *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Time.deltaTime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void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OnTriggerEnter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(Collider other)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switch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other.tag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case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Tags.obstacle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bMove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false;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break;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case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Tags.enemy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break;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default: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return;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BeginDamage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(other);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private void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BeginDamage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(Collider other)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GetComponent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&lt;Renderer&gt;().enabled = false;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EnemyTutorial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otherActor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other.GetComponent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&lt;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EnemyTutorial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&gt;();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otherActor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otherActor.Damage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(damage);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GameObject.Destroy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EB8B83-A421-4F64-9CED-4D633B07A6E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649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public Transform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null;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[] weapons;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protected Vector3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// Use this for initialization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Start()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(!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gameObject.transform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for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0;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&lt;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weapons.Length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++)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 =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)Instantiate(weapons[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weaponPos.position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Quaternion.identity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gameObject.tag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Tags.enemy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SendMessage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SetAsEnemy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", true);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transform.SetParent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//weapons[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SendMessage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SetUsable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gameObject.SetActive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void Fire(Vector3 target)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weapons.Length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&gt; 0)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SendMessage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("Fire", target);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public void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StopFire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weapons.Length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&gt; 0)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SendMessage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StopFire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");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// Update is called once per frame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void Update()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Input.GetButton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("Fire1"))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Ray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Camera.main.ScreenPointToRay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Input.mousePosition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float enter = 0.0f;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Plane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firePlane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new Plane(Vector3.up,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weaponPos.position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firePlane.Raycast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(ray, out enter))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ray.GetPoint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(enter);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Fire(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desPos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Input.GetButtonUp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("Fire1"))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StopFire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 change weapon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float f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Input.GetAxis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("Mouse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ScrollWheel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if (f &gt; 0)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NextWeapon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(1);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else if (f &lt; 0)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NextWeapon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(-1);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protected void Die()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gameObject.SetActive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(false);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Application.Quit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bool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NextWeapon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next)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gameObject.SetActive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(false);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Mathf.Abs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+ next +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weapons.Length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%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weapons.Length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gameObject.SetActive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(true);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StopFire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(); // stop fire when changing to a new weapon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    return true;</a:t>
            </a:r>
          </a:p>
          <a:p>
            <a:endParaRPr lang="zh-CN" alt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bool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ChangeWeapon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gameObject.SetActive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(false);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weapons[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].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gameObject.SetActive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(true);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currWeapon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idx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//</a:t>
            </a:r>
            <a:r>
              <a:rPr lang="en-US" altLang="zh-CN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Debug.Log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("Changed Weapon");</a:t>
            </a:r>
          </a:p>
          <a:p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return true;</a:t>
            </a:r>
          </a:p>
          <a:p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EB8B83-A421-4F64-9CED-4D633B07A6E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970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2016/11/15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file:///C:\Program%20Files\Unity%205.5.0b4\Editor\Data\Documentation\en\Manual\class-Avatar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Shoot Tutorial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Honglei</a:t>
            </a:r>
            <a:r>
              <a:rPr lang="en-US" altLang="zh-CN" dirty="0" smtClean="0"/>
              <a:t> Han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9826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Setting proper camera parameters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87" t="4000" b="11223"/>
          <a:stretch/>
        </p:blipFill>
        <p:spPr bwMode="auto">
          <a:xfrm>
            <a:off x="3419872" y="1412776"/>
            <a:ext cx="2323301" cy="5323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4852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Mecanim</a:t>
            </a:r>
            <a:endParaRPr lang="zh-CN" alt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319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135" y="548680"/>
            <a:ext cx="6191250" cy="3095625"/>
          </a:xfrm>
        </p:spPr>
      </p:pic>
      <p:sp>
        <p:nvSpPr>
          <p:cNvPr id="8" name="Rectangle 7"/>
          <p:cNvSpPr/>
          <p:nvPr/>
        </p:nvSpPr>
        <p:spPr>
          <a:xfrm>
            <a:off x="179512" y="3861048"/>
            <a:ext cx="903649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altLang="zh-CN" dirty="0">
                <a:solidFill>
                  <a:srgbClr val="455463"/>
                </a:solidFill>
                <a:latin typeface="Open Sans"/>
              </a:rPr>
              <a:t>Animation clips are imported from an external source or created within </a:t>
            </a:r>
            <a:r>
              <a:rPr lang="en-US" altLang="zh-CN" dirty="0" smtClean="0">
                <a:solidFill>
                  <a:srgbClr val="455463"/>
                </a:solidFill>
                <a:latin typeface="Open Sans"/>
              </a:rPr>
              <a:t>Unity.</a:t>
            </a:r>
            <a:endParaRPr lang="en-US" altLang="zh-CN" dirty="0">
              <a:solidFill>
                <a:srgbClr val="455463"/>
              </a:solidFill>
              <a:latin typeface="Open Sans"/>
            </a:endParaRPr>
          </a:p>
          <a:p>
            <a:pPr>
              <a:buFont typeface="+mj-lt"/>
              <a:buAutoNum type="arabicPeriod"/>
            </a:pPr>
            <a:r>
              <a:rPr lang="en-US" altLang="zh-CN" dirty="0">
                <a:solidFill>
                  <a:srgbClr val="455463"/>
                </a:solidFill>
                <a:latin typeface="Open Sans"/>
              </a:rPr>
              <a:t>The animation clips are placed and arranged in an Animator </a:t>
            </a:r>
            <a:r>
              <a:rPr lang="en-US" altLang="zh-CN" dirty="0" smtClean="0">
                <a:solidFill>
                  <a:srgbClr val="455463"/>
                </a:solidFill>
                <a:latin typeface="Open Sans"/>
              </a:rPr>
              <a:t>Controller.</a:t>
            </a:r>
            <a:endParaRPr lang="en-US" altLang="zh-CN" dirty="0">
              <a:solidFill>
                <a:srgbClr val="455463"/>
              </a:solidFill>
              <a:latin typeface="Open Sans"/>
            </a:endParaRPr>
          </a:p>
          <a:p>
            <a:pPr>
              <a:buFont typeface="+mj-lt"/>
              <a:buAutoNum type="arabicPeriod"/>
            </a:pPr>
            <a:r>
              <a:rPr lang="en-US" altLang="zh-CN" dirty="0">
                <a:solidFill>
                  <a:srgbClr val="455463"/>
                </a:solidFill>
                <a:latin typeface="Open Sans"/>
              </a:rPr>
              <a:t>The rigged character model </a:t>
            </a:r>
            <a:r>
              <a:rPr lang="en-US" altLang="zh-CN" dirty="0" smtClean="0">
                <a:solidFill>
                  <a:srgbClr val="455463"/>
                </a:solidFill>
                <a:latin typeface="Open Sans"/>
              </a:rPr>
              <a:t>has </a:t>
            </a:r>
            <a:r>
              <a:rPr lang="en-US" altLang="zh-CN" dirty="0">
                <a:solidFill>
                  <a:srgbClr val="455463"/>
                </a:solidFill>
                <a:latin typeface="Open Sans"/>
              </a:rPr>
              <a:t>a specific configuration of bones which are mapped to Unity’s common </a:t>
            </a:r>
            <a:r>
              <a:rPr lang="en-US" altLang="zh-CN" u="sng" dirty="0">
                <a:solidFill>
                  <a:srgbClr val="B83C82"/>
                </a:solidFill>
                <a:latin typeface="Open Sans"/>
                <a:hlinkClick r:id="rId3" action="ppaction://hlinkfile"/>
              </a:rPr>
              <a:t>Avatar</a:t>
            </a:r>
            <a:r>
              <a:rPr lang="en-US" altLang="zh-CN" dirty="0">
                <a:solidFill>
                  <a:srgbClr val="455463"/>
                </a:solidFill>
                <a:latin typeface="Open Sans"/>
              </a:rPr>
              <a:t> </a:t>
            </a:r>
            <a:r>
              <a:rPr lang="en-US" altLang="zh-CN" dirty="0" smtClean="0">
                <a:solidFill>
                  <a:srgbClr val="455463"/>
                </a:solidFill>
                <a:latin typeface="Open Sans"/>
              </a:rPr>
              <a:t>format.</a:t>
            </a:r>
            <a:endParaRPr lang="en-US" altLang="zh-CN" dirty="0">
              <a:solidFill>
                <a:srgbClr val="455463"/>
              </a:solidFill>
              <a:latin typeface="Open Sans"/>
            </a:endParaRPr>
          </a:p>
          <a:p>
            <a:pPr>
              <a:buFont typeface="+mj-lt"/>
              <a:buAutoNum type="arabicPeriod"/>
            </a:pPr>
            <a:r>
              <a:rPr lang="en-US" altLang="zh-CN" dirty="0">
                <a:solidFill>
                  <a:srgbClr val="455463"/>
                </a:solidFill>
                <a:latin typeface="Open Sans"/>
              </a:rPr>
              <a:t>When animating the character model, it has an Animator component </a:t>
            </a:r>
            <a:r>
              <a:rPr lang="en-US" altLang="zh-CN" dirty="0" smtClean="0">
                <a:solidFill>
                  <a:srgbClr val="455463"/>
                </a:solidFill>
                <a:latin typeface="Open Sans"/>
              </a:rPr>
              <a:t>attached</a:t>
            </a:r>
            <a:endParaRPr lang="en-US" altLang="zh-CN" b="0" i="0" dirty="0">
              <a:solidFill>
                <a:srgbClr val="455463"/>
              </a:solidFill>
              <a:effectLst/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699481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Animation Transitions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" y="1624012"/>
            <a:ext cx="752475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603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700808"/>
            <a:ext cx="7339661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97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Using multi-layer animation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32" y="1772816"/>
            <a:ext cx="8353736" cy="340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189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Mask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The Mask property is there to specify the mask used on this </a:t>
            </a:r>
            <a:r>
              <a:rPr lang="en-US" altLang="zh-CN" dirty="0" smtClean="0"/>
              <a:t>layer</a:t>
            </a:r>
          </a:p>
          <a:p>
            <a:r>
              <a:rPr lang="en-US" altLang="zh-CN" dirty="0" smtClean="0"/>
              <a:t>For </a:t>
            </a:r>
            <a:r>
              <a:rPr lang="en-US" altLang="zh-CN" dirty="0"/>
              <a:t>example if you wanted to play a throwing animation on just the upper body of your model, while having your character also able to walk, run or stand still at the same time, you would use a mask on the layer which plays the throwing animation where the upper body sections are </a:t>
            </a:r>
            <a:r>
              <a:rPr lang="en-US" altLang="zh-CN" dirty="0" smtClean="0"/>
              <a:t>defined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5724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770" y="1700808"/>
            <a:ext cx="2640459" cy="445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6894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Actor AI</a:t>
            </a:r>
            <a:endParaRPr lang="zh-CN" alt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236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Add AI to enemies, mainly path finding</a:t>
            </a:r>
          </a:p>
          <a:p>
            <a:r>
              <a:rPr lang="en-US" altLang="zh-CN" dirty="0" smtClean="0"/>
              <a:t>Bake navigation</a:t>
            </a:r>
          </a:p>
          <a:p>
            <a:endParaRPr lang="en-US" altLang="zh-CN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780928"/>
            <a:ext cx="4937723" cy="38339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060" y="2852936"/>
            <a:ext cx="3175517" cy="319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80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New scene</a:t>
            </a:r>
          </a:p>
          <a:p>
            <a:r>
              <a:rPr lang="en-US" altLang="zh-CN" dirty="0" smtClean="0"/>
              <a:t>3</a:t>
            </a:r>
            <a:r>
              <a:rPr lang="en-US" altLang="zh-CN" baseline="30000" dirty="0" smtClean="0"/>
              <a:t>rd</a:t>
            </a:r>
            <a:r>
              <a:rPr lang="en-US" altLang="zh-CN" dirty="0" smtClean="0"/>
              <a:t> Person controller</a:t>
            </a:r>
          </a:p>
          <a:p>
            <a:r>
              <a:rPr lang="en-US" altLang="zh-CN" dirty="0" smtClean="0"/>
              <a:t>Using </a:t>
            </a:r>
            <a:r>
              <a:rPr lang="en-US" altLang="zh-CN" dirty="0" err="1" smtClean="0"/>
              <a:t>Mecanim</a:t>
            </a:r>
            <a:endParaRPr lang="en-US" altLang="zh-CN" dirty="0" smtClean="0"/>
          </a:p>
          <a:p>
            <a:r>
              <a:rPr lang="en-US" altLang="zh-CN" dirty="0" smtClean="0"/>
              <a:t>Enemy patrol, and react</a:t>
            </a:r>
          </a:p>
          <a:p>
            <a:r>
              <a:rPr lang="en-US" altLang="zh-CN" dirty="0" smtClean="0"/>
              <a:t>Weapon system</a:t>
            </a:r>
          </a:p>
          <a:p>
            <a:r>
              <a:rPr lang="en-US" altLang="zh-CN" dirty="0" smtClean="0"/>
              <a:t>Adding interactive items</a:t>
            </a:r>
          </a:p>
          <a:p>
            <a:r>
              <a:rPr lang="en-US" altLang="zh-CN" dirty="0" smtClean="0"/>
              <a:t>Dropping random items</a:t>
            </a:r>
          </a:p>
          <a:p>
            <a:r>
              <a:rPr lang="en-US" altLang="zh-CN" dirty="0"/>
              <a:t>UI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3085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Add </a:t>
            </a:r>
            <a:r>
              <a:rPr lang="en-US" altLang="zh-CN" dirty="0" err="1" smtClean="0"/>
              <a:t>NavMeshAgent</a:t>
            </a:r>
            <a:r>
              <a:rPr lang="en-US" altLang="zh-CN" dirty="0" smtClean="0"/>
              <a:t> to AI models</a:t>
            </a:r>
            <a:endParaRPr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9744" b="18036"/>
          <a:stretch/>
        </p:blipFill>
        <p:spPr>
          <a:xfrm>
            <a:off x="2411760" y="2132856"/>
            <a:ext cx="4824536" cy="442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13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Use script to give them destination</a:t>
            </a:r>
            <a:endParaRPr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2276872"/>
            <a:ext cx="7153216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477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143508" y="1700808"/>
            <a:ext cx="885698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smtClean="0">
                <a:latin typeface="新宋体" panose="02010609030101010101" pitchFamily="49" charset="-122"/>
                <a:ea typeface="新宋体" panose="02010609030101010101" pitchFamily="49" charset="-122"/>
              </a:rPr>
              <a:t>   </a:t>
            </a:r>
            <a:r>
              <a:rPr lang="en-US" altLang="zh-CN" dirty="0" smtClean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public</a:t>
            </a:r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Transform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destPoint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                             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private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NavMeshAgent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nav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endParaRPr lang="zh-CN" altLang="en-US" dirty="0">
              <a:solidFill>
                <a:prstClr val="black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Awake()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err="1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nav</a:t>
            </a:r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dirty="0" err="1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GetComponent</a:t>
            </a:r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</a:t>
            </a:r>
            <a:r>
              <a:rPr lang="en-US" altLang="zh-CN" dirty="0" err="1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UnityEngine.AI.</a:t>
            </a:r>
            <a:r>
              <a:rPr lang="en-US" altLang="zh-CN" dirty="0" err="1" smtClean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NavMeshAgent</a:t>
            </a:r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&gt;();  </a:t>
            </a:r>
          </a:p>
          <a:p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smtClean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(!</a:t>
            </a:r>
            <a:r>
              <a:rPr lang="en-US" altLang="zh-CN" dirty="0" err="1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nav</a:t>
            </a:r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return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Init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public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Init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nav.SetDestination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destPoint.position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     </a:t>
            </a:r>
            <a:r>
              <a:rPr lang="en-US" altLang="zh-CN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set </a:t>
            </a:r>
            <a:r>
              <a:rPr lang="en-US" altLang="zh-CN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nav</a:t>
            </a:r>
            <a:r>
              <a:rPr lang="en-US" altLang="zh-CN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destination</a:t>
            </a:r>
            <a:endParaRPr lang="en-US" altLang="zh-CN" dirty="0">
              <a:solidFill>
                <a:prstClr val="black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0416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The sight of enemy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Create an empty game </a:t>
            </a:r>
            <a:r>
              <a:rPr lang="en-US" altLang="zh-CN" dirty="0"/>
              <a:t>object named </a:t>
            </a:r>
            <a:r>
              <a:rPr lang="en-US" altLang="zh-CN" dirty="0" err="1"/>
              <a:t>EnemySight</a:t>
            </a:r>
            <a:endParaRPr lang="en-US" altLang="zh-CN" dirty="0" smtClean="0"/>
          </a:p>
          <a:p>
            <a:r>
              <a:rPr lang="en-US" altLang="zh-CN" dirty="0" smtClean="0"/>
              <a:t>Add a sphere collider to it, adjust the radius, and set it as Trigger</a:t>
            </a:r>
          </a:p>
          <a:p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856" y="3789040"/>
            <a:ext cx="2635002" cy="258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6840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Set the sight game object as the child of the enemy</a:t>
            </a:r>
          </a:p>
          <a:p>
            <a:r>
              <a:rPr lang="en-US" altLang="zh-CN" dirty="0" smtClean="0"/>
              <a:t>Give it a script named </a:t>
            </a:r>
            <a:r>
              <a:rPr lang="en-US" altLang="zh-CN" dirty="0" err="1"/>
              <a:t>EnemySight</a:t>
            </a:r>
            <a:endParaRPr lang="en-US" altLang="zh-CN" dirty="0"/>
          </a:p>
          <a:p>
            <a:r>
              <a:rPr lang="en-US" altLang="zh-CN" dirty="0" smtClean="0"/>
              <a:t>The script can judge weather the player is inside the sight of the sphere collider or not</a:t>
            </a:r>
          </a:p>
          <a:p>
            <a:r>
              <a:rPr lang="en-US" altLang="zh-CN" dirty="0" smtClean="0"/>
              <a:t>In Enemy script, it will be used as the option if the enemy chase the player or patrol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72834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Patrol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In enemy behavior script, use </a:t>
            </a:r>
            <a:r>
              <a:rPr lang="en-US" altLang="zh-CN" dirty="0" err="1" smtClean="0"/>
              <a:t>enemysight</a:t>
            </a:r>
            <a:r>
              <a:rPr lang="en-US" altLang="zh-CN" dirty="0" smtClean="0"/>
              <a:t> to control the enemy patrol status</a:t>
            </a:r>
          </a:p>
          <a:p>
            <a:r>
              <a:rPr lang="en-US" altLang="zh-CN" dirty="0" smtClean="0"/>
              <a:t>Set stopping distance to a acceptable value</a:t>
            </a:r>
            <a:endParaRPr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2782" y="3863181"/>
            <a:ext cx="2678435" cy="234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34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Weapon</a:t>
            </a:r>
            <a:endParaRPr lang="zh-CN" alt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2748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Weapon constitution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Gun + bullet</a:t>
            </a:r>
          </a:p>
          <a:p>
            <a:pPr lvl="1"/>
            <a:r>
              <a:rPr lang="en-US" altLang="zh-CN" dirty="0" smtClean="0"/>
              <a:t>Gun: shoot frequency, ammo, fire direction</a:t>
            </a:r>
          </a:p>
          <a:p>
            <a:pPr lvl="1"/>
            <a:r>
              <a:rPr lang="en-US" altLang="zh-CN" dirty="0" smtClean="0"/>
              <a:t>Bullet: damage, speed, damage type</a:t>
            </a:r>
          </a:p>
          <a:p>
            <a:r>
              <a:rPr lang="en-US" altLang="zh-CN" dirty="0" smtClean="0"/>
              <a:t>Player to control it</a:t>
            </a:r>
          </a:p>
          <a:p>
            <a:pPr lvl="1"/>
            <a:r>
              <a:rPr lang="en-US" altLang="zh-CN" dirty="0" smtClean="0"/>
              <a:t>Player script to handle weapon change, fire, pick up items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814089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Weapon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323528" y="1739522"/>
            <a:ext cx="1008112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public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Fire(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Vector3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target)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lastShootTime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&lt;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freezeTime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return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Vector3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dir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target -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bulletPos.position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Vector3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xyProject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Vector3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.ProjectOnPlane(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dir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Vector3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.up);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&lt;= 0)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return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Vector3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bulletStartPos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bulletPos.position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bulletStartPos.y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1;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GameObject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g = (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GameObject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GameObject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.Instantiate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(bullet,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bulletStartPos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Quaternion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.FromToRotation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Vector3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.forward,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xyProject.normalized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));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--;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lastShootTime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0f;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13827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Bullet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251520" y="1196752"/>
            <a:ext cx="1137726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public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Update()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bMove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rb.MovePosition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transform.position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+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transform.forward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* speed *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Time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.deltaTime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endParaRPr lang="zh-CN" altLang="en-US" dirty="0">
              <a:solidFill>
                <a:prstClr val="black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public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OnTriggerEnter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Collider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other)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switch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other.tag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case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Tags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.obstacle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: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bMove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false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break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case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Tags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.enemy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: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break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default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: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return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BeginDamage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(other);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 smtClean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5308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New </a:t>
            </a:r>
            <a:r>
              <a:rPr lang="en-US" altLang="zh-CN" dirty="0" smtClean="0"/>
              <a:t>scene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9" t="-1024" r="69844" b="62291"/>
          <a:stretch/>
        </p:blipFill>
        <p:spPr bwMode="auto">
          <a:xfrm>
            <a:off x="1907704" y="1844824"/>
            <a:ext cx="4673302" cy="3320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10774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Grab a gun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Rectangle 3"/>
          <p:cNvSpPr/>
          <p:nvPr/>
        </p:nvSpPr>
        <p:spPr>
          <a:xfrm>
            <a:off x="179512" y="1600200"/>
            <a:ext cx="1033264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void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Start()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(!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weaponPos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weaponPos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gameObject.transform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for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dirty="0" err="1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0;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&lt;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weapons.Length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++)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weapons[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 = (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GameObject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)Instantiate(weapons[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],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weaponPos.position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Quaternion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.identity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gameObject.tag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==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Tags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.enemy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weapons[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].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SendMessage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en-US" altLang="zh-CN" dirty="0" err="1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SetAsEnemy</a:t>
            </a:r>
            <a:r>
              <a:rPr lang="en-US" altLang="zh-CN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true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weapons[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].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transform.SetParent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weaponPos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//weapons[</a:t>
            </a:r>
            <a:r>
              <a:rPr lang="en-US" altLang="zh-CN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].</a:t>
            </a:r>
            <a:r>
              <a:rPr lang="en-US" altLang="zh-CN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SendMessage</a:t>
            </a:r>
            <a:r>
              <a:rPr lang="en-US" altLang="zh-CN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("</a:t>
            </a:r>
            <a:r>
              <a:rPr lang="en-US" altLang="zh-CN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SetUsable</a:t>
            </a:r>
            <a:r>
              <a:rPr lang="en-US" altLang="zh-CN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", </a:t>
            </a:r>
            <a:r>
              <a:rPr lang="en-US" altLang="zh-CN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== </a:t>
            </a:r>
            <a:r>
              <a:rPr lang="en-US" altLang="zh-CN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currWeapon</a:t>
            </a:r>
            <a:r>
              <a:rPr lang="en-US" altLang="zh-CN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endParaRPr lang="en-US" altLang="zh-CN" dirty="0">
              <a:solidFill>
                <a:prstClr val="black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weapons[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].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gameObject.SetActive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==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currWeapon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84473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Calculate fire direction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Rectangle 3"/>
          <p:cNvSpPr/>
          <p:nvPr/>
        </p:nvSpPr>
        <p:spPr>
          <a:xfrm>
            <a:off x="287524" y="1700808"/>
            <a:ext cx="856895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Input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.GetButton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"Fire1"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Ray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ray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Camera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.main.ScreenPointToRay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Input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.mousePosition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float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enter = 0.0f;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Plane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firePlane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new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Plane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Vector3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.up,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weaponPos.position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firePlane.Raycast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(ray,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out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enter))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desPos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ray.GetPoint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(enter);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Fire(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desPos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72380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Change weapon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Rectangle 3"/>
          <p:cNvSpPr/>
          <p:nvPr/>
        </p:nvSpPr>
        <p:spPr>
          <a:xfrm>
            <a:off x="354360" y="2348880"/>
            <a:ext cx="843528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bool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NextWeapon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 err="1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next)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weapons[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currWeapon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].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gameObject.SetActive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false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currWeapon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Mathf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.Abs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currWeapon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+ next +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weapons.Length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 %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weapons.Length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endParaRPr lang="zh-CN" altLang="en-US" dirty="0">
              <a:solidFill>
                <a:prstClr val="black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weapons[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currWeapon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].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gameObject.SetActive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true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 err="1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StopFire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 </a:t>
            </a:r>
            <a:r>
              <a:rPr lang="en-US" altLang="zh-CN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stop fire when changing to a new weapon</a:t>
            </a:r>
            <a:endParaRPr lang="en-US" altLang="zh-CN" dirty="0">
              <a:solidFill>
                <a:prstClr val="black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return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true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zh-CN" altLang="en-US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dirty="0">
                <a:solidFill>
                  <a:prstClr val="black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20029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620688"/>
            <a:ext cx="4371975" cy="2400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364" y="3367038"/>
            <a:ext cx="4476750" cy="17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671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201836"/>
            <a:ext cx="3143181" cy="27967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040" y="201836"/>
            <a:ext cx="2760563" cy="32838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664" y="3644239"/>
            <a:ext cx="4992638" cy="314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64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Add terrain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937" b="41444"/>
          <a:stretch/>
        </p:blipFill>
        <p:spPr bwMode="auto">
          <a:xfrm>
            <a:off x="2208312" y="1700808"/>
            <a:ext cx="4581525" cy="501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2038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And other game objects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12" b="41222"/>
          <a:stretch/>
        </p:blipFill>
        <p:spPr bwMode="auto">
          <a:xfrm>
            <a:off x="2123728" y="1340768"/>
            <a:ext cx="4524375" cy="503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5679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Drag a 3</a:t>
            </a:r>
            <a:r>
              <a:rPr lang="en-US" altLang="zh-CN" baseline="30000" dirty="0" smtClean="0"/>
              <a:t>rd</a:t>
            </a:r>
            <a:r>
              <a:rPr lang="en-US" altLang="zh-CN" dirty="0" smtClean="0"/>
              <a:t> person controller into the scene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250" b="50223"/>
          <a:stretch/>
        </p:blipFill>
        <p:spPr bwMode="auto">
          <a:xfrm>
            <a:off x="2123728" y="1628800"/>
            <a:ext cx="45339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9206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196752"/>
            <a:ext cx="6893161" cy="424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94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Configure a proper camera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250" b="49000"/>
          <a:stretch/>
        </p:blipFill>
        <p:spPr bwMode="auto">
          <a:xfrm>
            <a:off x="2483768" y="1484784"/>
            <a:ext cx="4533900" cy="437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4559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7" t="60000" r="68736" b="13889"/>
          <a:stretch/>
        </p:blipFill>
        <p:spPr bwMode="auto">
          <a:xfrm>
            <a:off x="2411760" y="2204864"/>
            <a:ext cx="3914776" cy="2238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053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2423</Words>
  <Application>Microsoft Office PowerPoint</Application>
  <PresentationFormat>On-screen Show (4:3)</PresentationFormat>
  <Paragraphs>491</Paragraphs>
  <Slides>34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Open Sans</vt:lpstr>
      <vt:lpstr>宋体</vt:lpstr>
      <vt:lpstr>新宋体</vt:lpstr>
      <vt:lpstr>Arial</vt:lpstr>
      <vt:lpstr>Calibri</vt:lpstr>
      <vt:lpstr>Office 主题</vt:lpstr>
      <vt:lpstr>Shoot Tutorial</vt:lpstr>
      <vt:lpstr>Outline</vt:lpstr>
      <vt:lpstr>New scene</vt:lpstr>
      <vt:lpstr>Add terrain</vt:lpstr>
      <vt:lpstr>And other game objects</vt:lpstr>
      <vt:lpstr>Drag a 3rd person controller into the scene</vt:lpstr>
      <vt:lpstr>PowerPoint Presentation</vt:lpstr>
      <vt:lpstr>Configure a proper camera</vt:lpstr>
      <vt:lpstr>PowerPoint Presentation</vt:lpstr>
      <vt:lpstr>Setting proper camera parameters</vt:lpstr>
      <vt:lpstr>Mecanim</vt:lpstr>
      <vt:lpstr>PowerPoint Presentation</vt:lpstr>
      <vt:lpstr>Animation Transitions</vt:lpstr>
      <vt:lpstr>PowerPoint Presentation</vt:lpstr>
      <vt:lpstr>Using multi-layer animation</vt:lpstr>
      <vt:lpstr>Mask</vt:lpstr>
      <vt:lpstr>PowerPoint Presentation</vt:lpstr>
      <vt:lpstr>Actor AI</vt:lpstr>
      <vt:lpstr>PowerPoint Presentation</vt:lpstr>
      <vt:lpstr>PowerPoint Presentation</vt:lpstr>
      <vt:lpstr>PowerPoint Presentation</vt:lpstr>
      <vt:lpstr>PowerPoint Presentation</vt:lpstr>
      <vt:lpstr>The sight of enemy</vt:lpstr>
      <vt:lpstr>PowerPoint Presentation</vt:lpstr>
      <vt:lpstr>Patrol</vt:lpstr>
      <vt:lpstr>Weapon</vt:lpstr>
      <vt:lpstr>Weapon constitution</vt:lpstr>
      <vt:lpstr>Weapon</vt:lpstr>
      <vt:lpstr>Bullet</vt:lpstr>
      <vt:lpstr>Grab a gun</vt:lpstr>
      <vt:lpstr>Calculate fire direction</vt:lpstr>
      <vt:lpstr>Change weapon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Shoot Tutorial</dc:title>
  <dc:creator>HL H</dc:creator>
  <cp:lastModifiedBy>HL H</cp:lastModifiedBy>
  <cp:revision>71</cp:revision>
  <dcterms:created xsi:type="dcterms:W3CDTF">2016-02-11T21:29:50Z</dcterms:created>
  <dcterms:modified xsi:type="dcterms:W3CDTF">2016-11-16T02:58:51Z</dcterms:modified>
</cp:coreProperties>
</file>

<file path=docProps/thumbnail.jpeg>
</file>